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12192000"/>
  <p:embeddedFontLst>
    <p:embeddedFont>
      <p:font typeface="MiSans" panose="020B0604020202020204" charset="-122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8424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635" y="0"/>
            <a:ext cx="12282170" cy="6858000"/>
          </a:xfrm>
          <a:prstGeom prst="rect">
            <a:avLst/>
          </a:prstGeom>
          <a:solidFill>
            <a:srgbClr val="F8F0E5"/>
          </a:solidFill>
          <a:ln/>
        </p:spPr>
      </p:sp>
      <p:sp>
        <p:nvSpPr>
          <p:cNvPr id="3" name="Text 1"/>
          <p:cNvSpPr/>
          <p:nvPr/>
        </p:nvSpPr>
        <p:spPr>
          <a:xfrm>
            <a:off x="-635" y="0"/>
            <a:ext cx="1228217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0-d2nf7lh8bjvh7rlj0700.png"/>
          <p:cNvPicPr>
            <a:picLocks noChangeAspect="1"/>
          </p:cNvPicPr>
          <p:nvPr/>
        </p:nvPicPr>
        <p:blipFill>
          <a:blip r:embed="rId3"/>
          <a:srcRect t="3" b="3"/>
          <a:stretch/>
        </p:blipFill>
        <p:spPr>
          <a:xfrm flipH="1">
            <a:off x="2461260" y="1731645"/>
            <a:ext cx="11127105" cy="62363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0685" y="776605"/>
            <a:ext cx="10744835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Day 5: Django Advanced &amp; Integration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00685" y="5023485"/>
            <a:ext cx="2718435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00685" y="5487670"/>
            <a:ext cx="36188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9-d2nf7l98bjvh7rlj06v0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Structure &amp; Project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8-27-20:02:26-d2nf7kh8bjvh7rlj06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2:26-d2nf7kh8bjvh7rlj06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3EDE2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96595" y="2381250"/>
            <a:ext cx="5102225" cy="2997200"/>
          </a:xfrm>
          <a:prstGeom prst="roundRect">
            <a:avLst>
              <a:gd name="adj" fmla="val 4315"/>
            </a:avLst>
          </a:prstGeom>
          <a:solidFill>
            <a:srgbClr val="C4AC83">
              <a:alpha val="902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696595" y="2381250"/>
            <a:ext cx="5102225" cy="2997200"/>
          </a:xfrm>
          <a:prstGeom prst="rect">
            <a:avLst/>
          </a:prstGeom>
          <a:noFill/>
          <a:ln/>
        </p:spPr>
        <p:txBody>
          <a:bodyPr wrap="square" lIns="41148" tIns="82296" rIns="82296" bIns="41148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2:32-d2nf7m18bjvh7rlj0770.png"/>
          <p:cNvPicPr>
            <a:picLocks noChangeAspect="1"/>
          </p:cNvPicPr>
          <p:nvPr/>
        </p:nvPicPr>
        <p:blipFill>
          <a:blip r:embed="rId3"/>
          <a:srcRect t="4" b="4"/>
          <a:stretch/>
        </p:blipFill>
        <p:spPr>
          <a:xfrm>
            <a:off x="5099685" y="0"/>
            <a:ext cx="7211695" cy="4041775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8-27-20:02:31-d2nf7lp8bjvh7rlj075g.png"/>
          <p:cNvPicPr>
            <a:picLocks noChangeAspect="1"/>
          </p:cNvPicPr>
          <p:nvPr/>
        </p:nvPicPr>
        <p:blipFill>
          <a:blip r:embed="rId4"/>
          <a:srcRect l="5" r="5"/>
          <a:stretch/>
        </p:blipFill>
        <p:spPr>
          <a:xfrm>
            <a:off x="-314960" y="-186055"/>
            <a:ext cx="4848225" cy="6858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Scalable Folder Layout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10" name="Text 6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12" name="Text 8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360045" y="214376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Organize Apps by Functionality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061720" y="3019425"/>
            <a:ext cx="4198620" cy="1938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Structure your Django project by organizing apps based on their functionality. Use templates and static folders inside each app or globally to maintain a clean and scalable codebase.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6223000" y="429895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Separate Settings for Development and Production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6223000" y="4697730"/>
            <a:ext cx="548957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separate settings files for development and production to manage environment-specific configurations. This ensures your project runs smoothly in different environments.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2EDE9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3-d2nf7m98bjvh7rlj07b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612765" y="132715"/>
            <a:ext cx="6663690" cy="37344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3BEC1"/>
                    </a:gs>
                    <a:gs pos="50000">
                      <a:srgbClr val="3474CB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Mini Blog Integration Plan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55295" y="1677035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Idea: Blog Application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55295" y="1982470"/>
            <a:ext cx="6224270" cy="899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a blog application where users can sign up, log in, create, edit, and delete posts. Integrate user authentication, forms, class-based views, messages, and media uploads.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55295" y="3323590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Integrate All Modules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55295" y="3629025"/>
            <a:ext cx="6224270" cy="899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Combine forms, ModelForms, user authentication, class-based views, messages, template rendering, static files, and media uploads into a cohesive mini project.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55295" y="4970145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Features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55295" y="5275580"/>
            <a:ext cx="6224270" cy="899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Users can view a list of posts, create new posts with images, edit existing posts, and delete posts. Protect views with login_required or LoginRequiredMixin.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352030" y="4159885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Full Workflow Testing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352030" y="4558665"/>
            <a:ext cx="4349115" cy="1437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the full workflow from user registration to post creation and viewing. Ensure all CRUD operations work seamlessly and provide user feedback with messages.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9-d2nf7l98bjvh7rlj06v0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 &amp; Deploy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8-27-20:02:26-d2nf7kh8bjvh7rlj06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2:26-d2nf7kh8bjvh7rlj06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9EEE8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2900" y="1417320"/>
            <a:ext cx="11571605" cy="1240790"/>
          </a:xfrm>
          <a:prstGeom prst="roundRect">
            <a:avLst>
              <a:gd name="adj" fmla="val 16667"/>
            </a:avLst>
          </a:prstGeom>
          <a:solidFill>
            <a:srgbClr val="D8AF8A">
              <a:alpha val="18824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342900" y="1417320"/>
            <a:ext cx="11571605" cy="1240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2:35-d2nf7mp8bjvh7rlj07e0.png"/>
          <p:cNvPicPr>
            <a:picLocks noChangeAspect="1"/>
          </p:cNvPicPr>
          <p:nvPr/>
        </p:nvPicPr>
        <p:blipFill>
          <a:blip r:embed="rId3"/>
          <a:srcRect l="8" r="8"/>
          <a:stretch/>
        </p:blipFill>
        <p:spPr>
          <a:xfrm>
            <a:off x="-191135" y="2841625"/>
            <a:ext cx="7165340" cy="4015740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8-27-20:02:31-d2nf7lp8bjvh7rlj075g.png"/>
          <p:cNvPicPr>
            <a:picLocks noChangeAspect="1"/>
          </p:cNvPicPr>
          <p:nvPr/>
        </p:nvPicPr>
        <p:blipFill>
          <a:blip r:embed="rId4"/>
          <a:srcRect l="5" r="5"/>
          <a:stretch/>
        </p:blipFill>
        <p:spPr>
          <a:xfrm>
            <a:off x="7343775" y="-1090930"/>
            <a:ext cx="4848225" cy="6858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Guided Lab Checklist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0" name="Text 6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2" name="Text 8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635875" y="1268095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 Steps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534035" y="1895475"/>
            <a:ext cx="1116584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a blog app with a Post model. Implement class-based views for List, Create, Update, and Delete operations. Protect views with login_required or LoginRequiredMixin.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7635875" y="3185160"/>
            <a:ext cx="4064000" cy="337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Messages Framework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6096000" y="3522345"/>
            <a:ext cx="5603875" cy="1168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the Django messages framework to notify users of successful actions or errors. Add static files for CSS and JS, and enable media uploads for post images.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7635875" y="4850130"/>
            <a:ext cx="4064000" cy="337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Full Workflow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096000" y="5187315"/>
            <a:ext cx="5603875" cy="1168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the full workflow: sign up, log in, create a post, view posts, and ensure all features work as expected.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2E8E6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7-d2nf7kp8bjvh7rlj06ug.jpe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 flipH="1">
            <a:off x="-186690" y="2144395"/>
            <a:ext cx="8410575" cy="47136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Local Deployment Run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146165" y="1612265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 Server and Access Project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146165" y="2011045"/>
            <a:ext cx="531558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 your Django project locally using python manage.py runserver. Access the project at http://127.0.0.1:8000/ and ensure all features are working correctly.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9-d2nf7l98bjvh7rlj06v0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Tips &amp; Wrap-Up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8-27-20:02:26-d2nf7kh8bjvh7rlj06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2:26-d2nf7kh8bjvh7rlj06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EEE0D7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87045" y="1356360"/>
            <a:ext cx="11571605" cy="1093470"/>
          </a:xfrm>
          <a:prstGeom prst="roundRect">
            <a:avLst>
              <a:gd name="adj" fmla="val 16667"/>
            </a:avLst>
          </a:prstGeom>
          <a:solidFill>
            <a:srgbClr val="D8AF8A">
              <a:alpha val="18824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487045" y="1356360"/>
            <a:ext cx="11571605" cy="1093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2:33-d2nf7m98bjvh7rlj07a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6330" y="2691765"/>
            <a:ext cx="7686040" cy="4307205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8-27-20:02:34-d2nf7mh8bjvh7rlj07dg.png"/>
          <p:cNvPicPr>
            <a:picLocks noChangeAspect="1"/>
          </p:cNvPicPr>
          <p:nvPr/>
        </p:nvPicPr>
        <p:blipFill>
          <a:blip r:embed="rId4"/>
          <a:srcRect l="5" r="5"/>
          <a:stretch/>
        </p:blipFill>
        <p:spPr>
          <a:xfrm>
            <a:off x="7472045" y="-1165225"/>
            <a:ext cx="4848225" cy="6858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Pro Tips Recap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0" name="Text 6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2" name="Text 8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2602230" y="2691130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CBVs for Cleaner Code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2602230" y="2987675"/>
            <a:ext cx="3774440" cy="1437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Class-based views reduce repetitive code and provide a structured approach to handling common patterns like CRUD operations.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8256270" y="1228090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Messages for User Feedback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735965" y="1669415"/>
            <a:ext cx="11074400" cy="6299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Leverage the Django messages framework to provide instant feedback to users after actions like form submissions or login attempts.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7446645" y="2691130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Organize Project Folders Logically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7446645" y="2987675"/>
            <a:ext cx="3774440" cy="1437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Structure your project with logical folder organization, separating settings for development and production, and using templates and static folders effectively.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7446645" y="4666615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Make Templates Reusable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7446645" y="4963160"/>
            <a:ext cx="3774440" cy="1437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base.html to create reusable templates that ensure consistency across your project and reduce duplication of HTML code.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4EBE2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1-d2nf7lp8bjvh7rlj073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4275"/>
            <a:ext cx="7541895" cy="42265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 Beyond Course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42530" y="156845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Explore Advanced Features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42530" y="1967230"/>
            <a:ext cx="3681730" cy="1938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Continue exploring advanced Django features such as REST frameworks, async views, testing with pytest, and continuous integration pipelines.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60260" y="4887595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Deploy to the Cloud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26440" y="5286375"/>
            <a:ext cx="1049782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 how to deploy your Django projects to cloud platforms like Heroku, AWS, or DigitalOcean to share your applications with the world.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23190"/>
            <a:ext cx="12192000" cy="7056755"/>
          </a:xfrm>
          <a:prstGeom prst="rect">
            <a:avLst/>
          </a:prstGeom>
          <a:solidFill>
            <a:srgbClr val="F1E5D5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-123190"/>
            <a:ext cx="12192000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3-d2nf7m98bjvh7rlj07d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845" y="3060065"/>
            <a:ext cx="4645025" cy="56705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059815" y="361950"/>
            <a:ext cx="10026015" cy="5439410"/>
          </a:xfrm>
          <a:prstGeom prst="ellipse">
            <a:avLst/>
          </a:prstGeom>
          <a:solidFill>
            <a:srgbClr val="FFFFFF">
              <a:alpha val="0"/>
            </a:srgbClr>
          </a:solidFill>
          <a:ln w="53975">
            <a:solidFill>
              <a:srgbClr val="F87C9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9815" y="361950"/>
            <a:ext cx="10026015" cy="5439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58105" y="4269740"/>
            <a:ext cx="8011160" cy="3679825"/>
          </a:xfrm>
          <a:prstGeom prst="rect">
            <a:avLst/>
          </a:prstGeom>
          <a:solidFill>
            <a:srgbClr val="F1E5D5"/>
          </a:solidFill>
          <a:ln/>
        </p:spPr>
      </p:sp>
      <p:sp>
        <p:nvSpPr>
          <p:cNvPr id="8" name="Text 5"/>
          <p:cNvSpPr/>
          <p:nvPr/>
        </p:nvSpPr>
        <p:spPr>
          <a:xfrm>
            <a:off x="5158105" y="4269740"/>
            <a:ext cx="8011160" cy="3679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" name="Image 1" descr="https://kimi-img.moonshot.cn/pub/slides/slides_tmpl/image/25-08-27-20:02:35-d2nf7mp8bjvh7rlj07eg.png"/>
          <p:cNvPicPr>
            <a:picLocks noChangeAspect="1"/>
          </p:cNvPicPr>
          <p:nvPr/>
        </p:nvPicPr>
        <p:blipFill>
          <a:blip r:embed="rId4"/>
          <a:srcRect l="14" r="14"/>
          <a:stretch/>
        </p:blipFill>
        <p:spPr>
          <a:xfrm>
            <a:off x="1905" y="1789430"/>
            <a:ext cx="8321675" cy="466471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08265" y="5183505"/>
            <a:ext cx="269176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781165" y="5647690"/>
            <a:ext cx="361886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158105" y="2083435"/>
            <a:ext cx="4778375" cy="9766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795" y="-123190"/>
            <a:ext cx="12192000" cy="7056755"/>
          </a:xfrm>
          <a:prstGeom prst="rect">
            <a:avLst/>
          </a:prstGeom>
          <a:solidFill>
            <a:srgbClr val="FDF3E9"/>
          </a:solidFill>
          <a:ln/>
        </p:spPr>
      </p:sp>
      <p:sp>
        <p:nvSpPr>
          <p:cNvPr id="3" name="Text 1"/>
          <p:cNvSpPr/>
          <p:nvPr/>
        </p:nvSpPr>
        <p:spPr>
          <a:xfrm>
            <a:off x="10795" y="-123190"/>
            <a:ext cx="12192000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420000">
            <a:off x="1290320" y="599440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5" name="Text 3"/>
          <p:cNvSpPr/>
          <p:nvPr/>
        </p:nvSpPr>
        <p:spPr>
          <a:xfrm rot="420000">
            <a:off x="1290320" y="599440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420000">
            <a:off x="1290320" y="2614930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7" name="Text 5"/>
          <p:cNvSpPr/>
          <p:nvPr/>
        </p:nvSpPr>
        <p:spPr>
          <a:xfrm rot="420000">
            <a:off x="1290320" y="2614930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420000">
            <a:off x="1290320" y="4630420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9" name="Text 7"/>
          <p:cNvSpPr/>
          <p:nvPr/>
        </p:nvSpPr>
        <p:spPr>
          <a:xfrm rot="420000">
            <a:off x="1290320" y="4630420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420000">
            <a:off x="6353810" y="1889760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11" name="Text 9"/>
          <p:cNvSpPr/>
          <p:nvPr/>
        </p:nvSpPr>
        <p:spPr>
          <a:xfrm rot="420000">
            <a:off x="6353810" y="1889760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rot="420000">
            <a:off x="6353810" y="3905250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13" name="Text 11"/>
          <p:cNvSpPr/>
          <p:nvPr/>
        </p:nvSpPr>
        <p:spPr>
          <a:xfrm rot="420000">
            <a:off x="6353810" y="3905250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0" descr="https://kimi-img.moonshot.cn/pub/slides/slides_tmpl/image/25-08-27-20:02:29-d2nf7l98bjvh7rlj06vg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7" b="7"/>
          <a:stretch/>
        </p:blipFill>
        <p:spPr>
          <a:xfrm rot="660000" flipH="1">
            <a:off x="6864985" y="3635375"/>
            <a:ext cx="5893435" cy="3302635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6421120" y="643890"/>
            <a:ext cx="4901565" cy="920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365250" y="1017270"/>
            <a:ext cx="1894840" cy="1021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226185" y="1697355"/>
            <a:ext cx="4444365" cy="429617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Goals &amp; CBVs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365250" y="3032760"/>
            <a:ext cx="1894840" cy="1021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226185" y="3712845"/>
            <a:ext cx="4444365" cy="429617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Messages &amp; Assets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365250" y="5048250"/>
            <a:ext cx="1894840" cy="1021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226185" y="5728335"/>
            <a:ext cx="4444365" cy="429617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Structure &amp; Project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428740" y="2307590"/>
            <a:ext cx="1894840" cy="1106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289675" y="2987675"/>
            <a:ext cx="4444365" cy="521970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 &amp; Deploy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428740" y="4323080"/>
            <a:ext cx="1894840" cy="1106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289675" y="5003165"/>
            <a:ext cx="4444365" cy="521970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Tips &amp; Wrap-Up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9-d2nf7l98bjvh7rlj06v0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Goals &amp; CBVs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8-27-20:02:26-d2nf7kh8bjvh7rlj06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2:26-d2nf7kh8bjvh7rlj06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7EEEC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2-d2nf7m18bjvh7rlj077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015615"/>
            <a:ext cx="7924800" cy="44411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Day 5 Mission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55675" y="141351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Master Advanced Django Features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55675" y="1812290"/>
            <a:ext cx="4064000" cy="1938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the end of today, you will be proficient in using class-based views, implementing Django messages, handling static and media files, and structuring Django projects efficiently.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772785" y="141351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Integrate Modules into a Mini Project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772785" y="1812290"/>
            <a:ext cx="6104890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will build a complete mini project that integrates all the modules learned throughout the week, including forms, authentication, CRUD operations, and more.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55675" y="403479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Deploy a Basic Django Project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55675" y="4433570"/>
            <a:ext cx="4064000" cy="1938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 how to deploy your Django project locally, ensuring you can run and test your application on your machine.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9EBE0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1-d2nf7lp8bjvh7rlj074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64485"/>
            <a:ext cx="7924800" cy="44411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Class-Based Views Intro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34035" y="1496695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What Are Class-Based Views?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34035" y="1895475"/>
            <a:ext cx="1116584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Class-based views (CBVs) provide an organized and reusable way to handle views in Django. They encapsulate common patterns and reduce repetitive code.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564120" y="3521075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Types of CBVs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64120" y="3919855"/>
            <a:ext cx="4064000" cy="1938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Django offers various CBVs such as TemplateView for rendering templates, ListView for displaying lists of objects, DetailView for single objects, and CreateView, UpdateView, and DeleteView for CRUD operations.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9F3F3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3-d2nf7m98bjvh7rlj07b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3970"/>
            <a:ext cx="5414010" cy="303403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14010" y="4112260"/>
            <a:ext cx="6441440" cy="2484755"/>
          </a:xfrm>
          <a:custGeom>
            <a:avLst/>
            <a:gdLst/>
            <a:ahLst/>
            <a:cxnLst/>
            <a:rect l="l" t="t" r="r" b="b"/>
            <a:pathLst>
              <a:path w="6441440" h="2484755">
                <a:moveTo>
                  <a:pt x="414020" y="0"/>
                </a:moveTo>
                <a:lnTo>
                  <a:pt x="426720" y="0"/>
                </a:lnTo>
                <a:lnTo>
                  <a:pt x="424815" y="6985"/>
                </a:lnTo>
                <a:cubicBezTo>
                  <a:pt x="417195" y="39370"/>
                  <a:pt x="413385" y="73025"/>
                  <a:pt x="413385" y="107950"/>
                </a:cubicBezTo>
                <a:cubicBezTo>
                  <a:pt x="413385" y="354965"/>
                  <a:pt x="613410" y="554990"/>
                  <a:pt x="860425" y="554990"/>
                </a:cubicBezTo>
                <a:cubicBezTo>
                  <a:pt x="1107440" y="554990"/>
                  <a:pt x="1307465" y="354965"/>
                  <a:pt x="1307465" y="107950"/>
                </a:cubicBezTo>
                <a:cubicBezTo>
                  <a:pt x="1307465" y="73025"/>
                  <a:pt x="1303655" y="39370"/>
                  <a:pt x="1296035" y="6985"/>
                </a:cubicBezTo>
                <a:lnTo>
                  <a:pt x="1294130" y="0"/>
                </a:lnTo>
                <a:lnTo>
                  <a:pt x="6027420" y="0"/>
                </a:lnTo>
                <a:cubicBezTo>
                  <a:pt x="6256020" y="0"/>
                  <a:pt x="6441440" y="185420"/>
                  <a:pt x="6441440" y="414020"/>
                </a:cubicBezTo>
                <a:lnTo>
                  <a:pt x="6441440" y="2070735"/>
                </a:lnTo>
                <a:cubicBezTo>
                  <a:pt x="6441440" y="2299335"/>
                  <a:pt x="6256020" y="2484755"/>
                  <a:pt x="6027420" y="2484755"/>
                </a:cubicBezTo>
                <a:lnTo>
                  <a:pt x="414020" y="2484755"/>
                </a:lnTo>
                <a:cubicBezTo>
                  <a:pt x="185420" y="2484755"/>
                  <a:pt x="0" y="2299335"/>
                  <a:pt x="0" y="2070735"/>
                </a:cubicBezTo>
                <a:lnTo>
                  <a:pt x="0" y="414020"/>
                </a:lnTo>
                <a:cubicBezTo>
                  <a:pt x="0" y="185420"/>
                  <a:pt x="185420" y="0"/>
                  <a:pt x="414020" y="0"/>
                </a:cubicBezTo>
                <a:close/>
              </a:path>
            </a:pathLst>
          </a:custGeom>
          <a:solidFill>
            <a:srgbClr val="AD7967">
              <a:alpha val="1098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5414010" y="4112260"/>
            <a:ext cx="6441440" cy="2484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920423" y="3866356"/>
            <a:ext cx="708025" cy="708025"/>
          </a:xfrm>
          <a:prstGeom prst="ellipse">
            <a:avLst/>
          </a:prstGeom>
          <a:solidFill>
            <a:srgbClr val="AD7967">
              <a:alpha val="1098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5920423" y="3866356"/>
            <a:ext cx="708025" cy="7080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010151" y="3947755"/>
            <a:ext cx="540000" cy="499507"/>
          </a:xfrm>
          <a:custGeom>
            <a:avLst/>
            <a:gdLst/>
            <a:ahLst/>
            <a:cxnLst/>
            <a:rect l="l" t="t" r="r" b="b"/>
            <a:pathLst>
              <a:path w="540000" h="499507">
                <a:moveTo>
                  <a:pt x="379241" y="426383"/>
                </a:moveTo>
                <a:cubicBezTo>
                  <a:pt x="368032" y="426383"/>
                  <a:pt x="359625" y="435323"/>
                  <a:pt x="359625" y="445938"/>
                </a:cubicBezTo>
                <a:cubicBezTo>
                  <a:pt x="359625" y="457112"/>
                  <a:pt x="368032" y="465492"/>
                  <a:pt x="379241" y="465492"/>
                </a:cubicBezTo>
                <a:cubicBezTo>
                  <a:pt x="389889" y="465492"/>
                  <a:pt x="398857" y="457112"/>
                  <a:pt x="398857" y="445938"/>
                </a:cubicBezTo>
                <a:cubicBezTo>
                  <a:pt x="398857" y="435323"/>
                  <a:pt x="389889" y="426383"/>
                  <a:pt x="379241" y="426383"/>
                </a:cubicBezTo>
                <a:close/>
                <a:moveTo>
                  <a:pt x="289613" y="416336"/>
                </a:moveTo>
                <a:cubicBezTo>
                  <a:pt x="278965" y="416336"/>
                  <a:pt x="269998" y="425275"/>
                  <a:pt x="269998" y="435890"/>
                </a:cubicBezTo>
                <a:cubicBezTo>
                  <a:pt x="269998" y="447064"/>
                  <a:pt x="278965" y="455445"/>
                  <a:pt x="289613" y="455445"/>
                </a:cubicBezTo>
                <a:cubicBezTo>
                  <a:pt x="300822" y="455445"/>
                  <a:pt x="309790" y="447064"/>
                  <a:pt x="309790" y="435890"/>
                </a:cubicBezTo>
                <a:cubicBezTo>
                  <a:pt x="309790" y="425275"/>
                  <a:pt x="300822" y="416336"/>
                  <a:pt x="289613" y="416336"/>
                </a:cubicBezTo>
                <a:close/>
                <a:moveTo>
                  <a:pt x="379241" y="411857"/>
                </a:moveTo>
                <a:cubicBezTo>
                  <a:pt x="398296" y="411857"/>
                  <a:pt x="413428" y="426942"/>
                  <a:pt x="413428" y="445938"/>
                </a:cubicBezTo>
                <a:cubicBezTo>
                  <a:pt x="413428" y="464934"/>
                  <a:pt x="398296" y="480577"/>
                  <a:pt x="379241" y="480577"/>
                </a:cubicBezTo>
                <a:cubicBezTo>
                  <a:pt x="360186" y="480577"/>
                  <a:pt x="344493" y="464934"/>
                  <a:pt x="344493" y="445938"/>
                </a:cubicBezTo>
                <a:cubicBezTo>
                  <a:pt x="344493" y="426942"/>
                  <a:pt x="360186" y="411857"/>
                  <a:pt x="379241" y="411857"/>
                </a:cubicBezTo>
                <a:close/>
                <a:moveTo>
                  <a:pt x="289613" y="401810"/>
                </a:moveTo>
                <a:cubicBezTo>
                  <a:pt x="309230" y="401810"/>
                  <a:pt x="324361" y="416895"/>
                  <a:pt x="324361" y="435890"/>
                </a:cubicBezTo>
                <a:cubicBezTo>
                  <a:pt x="324361" y="454886"/>
                  <a:pt x="309230" y="470530"/>
                  <a:pt x="289613" y="470530"/>
                </a:cubicBezTo>
                <a:cubicBezTo>
                  <a:pt x="270558" y="470530"/>
                  <a:pt x="255426" y="454886"/>
                  <a:pt x="255426" y="435890"/>
                </a:cubicBezTo>
                <a:cubicBezTo>
                  <a:pt x="255426" y="416895"/>
                  <a:pt x="270558" y="401810"/>
                  <a:pt x="289613" y="401810"/>
                </a:cubicBezTo>
                <a:close/>
                <a:moveTo>
                  <a:pt x="155148" y="333712"/>
                </a:moveTo>
                <a:lnTo>
                  <a:pt x="155148" y="484435"/>
                </a:lnTo>
                <a:lnTo>
                  <a:pt x="192675" y="484435"/>
                </a:lnTo>
                <a:cubicBezTo>
                  <a:pt x="198836" y="460431"/>
                  <a:pt x="202196" y="433635"/>
                  <a:pt x="202196" y="406282"/>
                </a:cubicBezTo>
                <a:cubicBezTo>
                  <a:pt x="202196" y="380045"/>
                  <a:pt x="199396" y="355483"/>
                  <a:pt x="193795" y="333712"/>
                </a:cubicBezTo>
                <a:close/>
                <a:moveTo>
                  <a:pt x="77294" y="333712"/>
                </a:moveTo>
                <a:lnTo>
                  <a:pt x="77294" y="484435"/>
                </a:lnTo>
                <a:lnTo>
                  <a:pt x="140025" y="484435"/>
                </a:lnTo>
                <a:lnTo>
                  <a:pt x="140025" y="333712"/>
                </a:lnTo>
                <a:close/>
                <a:moveTo>
                  <a:pt x="23524" y="333712"/>
                </a:moveTo>
                <a:cubicBezTo>
                  <a:pt x="17923" y="355483"/>
                  <a:pt x="15123" y="380045"/>
                  <a:pt x="15123" y="406282"/>
                </a:cubicBezTo>
                <a:cubicBezTo>
                  <a:pt x="15123" y="433635"/>
                  <a:pt x="18483" y="460431"/>
                  <a:pt x="25205" y="484435"/>
                </a:cubicBezTo>
                <a:lnTo>
                  <a:pt x="62171" y="484435"/>
                </a:lnTo>
                <a:lnTo>
                  <a:pt x="62171" y="333712"/>
                </a:lnTo>
                <a:close/>
                <a:moveTo>
                  <a:pt x="324901" y="318635"/>
                </a:moveTo>
                <a:cubicBezTo>
                  <a:pt x="314269" y="318635"/>
                  <a:pt x="305316" y="327560"/>
                  <a:pt x="305316" y="338158"/>
                </a:cubicBezTo>
                <a:cubicBezTo>
                  <a:pt x="305316" y="348757"/>
                  <a:pt x="314269" y="357682"/>
                  <a:pt x="324901" y="357682"/>
                </a:cubicBezTo>
                <a:cubicBezTo>
                  <a:pt x="335531" y="357682"/>
                  <a:pt x="344484" y="348757"/>
                  <a:pt x="344484" y="338158"/>
                </a:cubicBezTo>
                <a:cubicBezTo>
                  <a:pt x="344484" y="327560"/>
                  <a:pt x="335531" y="318635"/>
                  <a:pt x="324901" y="318635"/>
                </a:cubicBezTo>
                <a:close/>
                <a:moveTo>
                  <a:pt x="324901" y="303574"/>
                </a:moveTo>
                <a:cubicBezTo>
                  <a:pt x="343925" y="303574"/>
                  <a:pt x="359592" y="319193"/>
                  <a:pt x="359592" y="338158"/>
                </a:cubicBezTo>
                <a:cubicBezTo>
                  <a:pt x="359592" y="357123"/>
                  <a:pt x="343925" y="372743"/>
                  <a:pt x="324901" y="372743"/>
                </a:cubicBezTo>
                <a:cubicBezTo>
                  <a:pt x="305876" y="372743"/>
                  <a:pt x="290208" y="357123"/>
                  <a:pt x="290208" y="338158"/>
                </a:cubicBezTo>
                <a:cubicBezTo>
                  <a:pt x="290208" y="319193"/>
                  <a:pt x="305876" y="303574"/>
                  <a:pt x="324901" y="303574"/>
                </a:cubicBezTo>
                <a:close/>
                <a:moveTo>
                  <a:pt x="108659" y="230997"/>
                </a:moveTo>
                <a:cubicBezTo>
                  <a:pt x="73933" y="230997"/>
                  <a:pt x="43687" y="266165"/>
                  <a:pt x="27445" y="318639"/>
                </a:cubicBezTo>
                <a:lnTo>
                  <a:pt x="69452" y="318639"/>
                </a:lnTo>
                <a:lnTo>
                  <a:pt x="147867" y="318639"/>
                </a:lnTo>
                <a:lnTo>
                  <a:pt x="189874" y="318639"/>
                </a:lnTo>
                <a:cubicBezTo>
                  <a:pt x="173632" y="266165"/>
                  <a:pt x="143386" y="230997"/>
                  <a:pt x="108659" y="230997"/>
                </a:cubicBezTo>
                <a:close/>
                <a:moveTo>
                  <a:pt x="108659" y="215924"/>
                </a:moveTo>
                <a:cubicBezTo>
                  <a:pt x="169711" y="215924"/>
                  <a:pt x="217319" y="299659"/>
                  <a:pt x="217319" y="406282"/>
                </a:cubicBezTo>
                <a:cubicBezTo>
                  <a:pt x="217319" y="436985"/>
                  <a:pt x="213398" y="467129"/>
                  <a:pt x="204996" y="493924"/>
                </a:cubicBezTo>
                <a:cubicBezTo>
                  <a:pt x="204437" y="497274"/>
                  <a:pt x="201076" y="499507"/>
                  <a:pt x="198276" y="499507"/>
                </a:cubicBezTo>
                <a:lnTo>
                  <a:pt x="147867" y="499507"/>
                </a:lnTo>
                <a:lnTo>
                  <a:pt x="69452" y="499507"/>
                </a:lnTo>
                <a:lnTo>
                  <a:pt x="19604" y="499507"/>
                </a:lnTo>
                <a:cubicBezTo>
                  <a:pt x="16243" y="499507"/>
                  <a:pt x="12882" y="497274"/>
                  <a:pt x="12323" y="493924"/>
                </a:cubicBezTo>
                <a:cubicBezTo>
                  <a:pt x="4481" y="467129"/>
                  <a:pt x="0" y="436985"/>
                  <a:pt x="0" y="406282"/>
                </a:cubicBezTo>
                <a:cubicBezTo>
                  <a:pt x="0" y="299659"/>
                  <a:pt x="47608" y="215924"/>
                  <a:pt x="108659" y="215924"/>
                </a:cubicBezTo>
                <a:close/>
                <a:moveTo>
                  <a:pt x="290160" y="136062"/>
                </a:moveTo>
                <a:cubicBezTo>
                  <a:pt x="283437" y="148905"/>
                  <a:pt x="277836" y="161746"/>
                  <a:pt x="274474" y="174030"/>
                </a:cubicBezTo>
                <a:cubicBezTo>
                  <a:pt x="263831" y="209206"/>
                  <a:pt x="267753" y="238241"/>
                  <a:pt x="285118" y="254991"/>
                </a:cubicBezTo>
                <a:cubicBezTo>
                  <a:pt x="295762" y="265600"/>
                  <a:pt x="311446" y="271183"/>
                  <a:pt x="330492" y="271183"/>
                </a:cubicBezTo>
                <a:cubicBezTo>
                  <a:pt x="352900" y="271183"/>
                  <a:pt x="378668" y="263925"/>
                  <a:pt x="404437" y="250524"/>
                </a:cubicBezTo>
                <a:lnTo>
                  <a:pt x="347298" y="193014"/>
                </a:lnTo>
                <a:lnTo>
                  <a:pt x="319849" y="165655"/>
                </a:lnTo>
                <a:lnTo>
                  <a:pt x="319289" y="165655"/>
                </a:lnTo>
                <a:close/>
                <a:moveTo>
                  <a:pt x="497986" y="108703"/>
                </a:moveTo>
                <a:lnTo>
                  <a:pt x="390432" y="215348"/>
                </a:lnTo>
                <a:lnTo>
                  <a:pt x="417881" y="242707"/>
                </a:lnTo>
                <a:cubicBezTo>
                  <a:pt x="438047" y="230982"/>
                  <a:pt x="457653" y="215348"/>
                  <a:pt x="475579" y="197481"/>
                </a:cubicBezTo>
                <a:cubicBezTo>
                  <a:pt x="494625" y="177939"/>
                  <a:pt x="511431" y="156721"/>
                  <a:pt x="524314" y="134946"/>
                </a:cubicBezTo>
                <a:close/>
                <a:moveTo>
                  <a:pt x="442529" y="53427"/>
                </a:moveTo>
                <a:lnTo>
                  <a:pt x="335534" y="160630"/>
                </a:lnTo>
                <a:lnTo>
                  <a:pt x="357941" y="182964"/>
                </a:lnTo>
                <a:lnTo>
                  <a:pt x="379788" y="204740"/>
                </a:lnTo>
                <a:lnTo>
                  <a:pt x="487343" y="98095"/>
                </a:lnTo>
                <a:close/>
                <a:moveTo>
                  <a:pt x="405556" y="17134"/>
                </a:moveTo>
                <a:cubicBezTo>
                  <a:pt x="383710" y="29417"/>
                  <a:pt x="362423" y="46168"/>
                  <a:pt x="342817" y="65152"/>
                </a:cubicBezTo>
                <a:cubicBezTo>
                  <a:pt x="324891" y="83020"/>
                  <a:pt x="309766" y="102561"/>
                  <a:pt x="297442" y="122663"/>
                </a:cubicBezTo>
                <a:lnTo>
                  <a:pt x="324891" y="150022"/>
                </a:lnTo>
                <a:lnTo>
                  <a:pt x="431885" y="42818"/>
                </a:lnTo>
                <a:close/>
                <a:moveTo>
                  <a:pt x="403316" y="942"/>
                </a:moveTo>
                <a:cubicBezTo>
                  <a:pt x="406117" y="-733"/>
                  <a:pt x="410038" y="-175"/>
                  <a:pt x="412279" y="2617"/>
                </a:cubicBezTo>
                <a:lnTo>
                  <a:pt x="447570" y="37793"/>
                </a:lnTo>
                <a:lnTo>
                  <a:pt x="503028" y="93070"/>
                </a:lnTo>
                <a:lnTo>
                  <a:pt x="538879" y="128246"/>
                </a:lnTo>
                <a:cubicBezTo>
                  <a:pt x="541120" y="130479"/>
                  <a:pt x="541680" y="134387"/>
                  <a:pt x="540000" y="137179"/>
                </a:cubicBezTo>
                <a:cubicBezTo>
                  <a:pt x="526555" y="161746"/>
                  <a:pt x="508069" y="186314"/>
                  <a:pt x="486222" y="208090"/>
                </a:cubicBezTo>
                <a:cubicBezTo>
                  <a:pt x="465496" y="228748"/>
                  <a:pt x="442529" y="245499"/>
                  <a:pt x="419561" y="258900"/>
                </a:cubicBezTo>
                <a:cubicBezTo>
                  <a:pt x="388751" y="276767"/>
                  <a:pt x="357382" y="286259"/>
                  <a:pt x="330492" y="286259"/>
                </a:cubicBezTo>
                <a:cubicBezTo>
                  <a:pt x="306965" y="286259"/>
                  <a:pt x="287919" y="279000"/>
                  <a:pt x="274474" y="265600"/>
                </a:cubicBezTo>
                <a:cubicBezTo>
                  <a:pt x="253188" y="244940"/>
                  <a:pt x="248146" y="210882"/>
                  <a:pt x="259910" y="170122"/>
                </a:cubicBezTo>
                <a:cubicBezTo>
                  <a:pt x="271114" y="131037"/>
                  <a:pt x="296882" y="90277"/>
                  <a:pt x="332173" y="54544"/>
                </a:cubicBezTo>
                <a:cubicBezTo>
                  <a:pt x="354020" y="32768"/>
                  <a:pt x="378668" y="14342"/>
                  <a:pt x="403316" y="942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010151" y="3947755"/>
            <a:ext cx="540000" cy="49950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3BEC1"/>
                    </a:gs>
                    <a:gs pos="50000">
                      <a:srgbClr val="3474CB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Generic CRUD in One Class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3" name="Text 10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5" name="Text 12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31495" y="1436370"/>
            <a:ext cx="4064000" cy="337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CreateView Example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31495" y="1773555"/>
            <a:ext cx="3423920" cy="1706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Using CreateView, you can create a form for new objects with minimal code. Specify the model, fields, template, and success URL to handle form rendering, validation, and redirection.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486910" y="1436370"/>
            <a:ext cx="4064000" cy="337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Automatic Form Handling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486910" y="1773555"/>
            <a:ext cx="3423920" cy="1706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CreateView automatically generates a ModelForm, handles form submission, and saves the object to the database, reducing boilerplate code.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441690" y="1436370"/>
            <a:ext cx="4064000" cy="337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Success URL Redirect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442325" y="1773555"/>
            <a:ext cx="3423920" cy="1706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After successful form submission, CreateView redirects to the specified success URL, ensuring a smooth user experience.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604125" y="4479925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Example Code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706110" y="4878705"/>
            <a:ext cx="596201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Example: class PostCreateView(CreateView): model = Post, fields = ['title', 'content'], template_name = 'core/create_post.html', success_url = reverse_lazy('post_list').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9-d2nf7l98bjvh7rlj06v0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Messages &amp; Assets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8-27-20:02:26-d2nf7kh8bjvh7rlj06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2:26-d2nf7kh8bjvh7rlj06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CE6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2-d2nf7m18bjvh7rlj076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2885"/>
            <a:ext cx="9006840" cy="50476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Django Messages Framework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90550" y="148844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Purpose of Messages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90550" y="1887220"/>
            <a:ext cx="598868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Django messages framework provides feedback to users after actions such as login success, form submission, or errors. It ensures users receive timely and relevant notifications.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790690" y="148844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Using Messages in Views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790690" y="1887220"/>
            <a:ext cx="4726305" cy="16300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 your views, use messages.success or messages.error to add messages. For example, messages.success(request, 'Your post was created successfully!').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790690" y="391922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Rendering Messages in Templates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790690" y="4318000"/>
            <a:ext cx="4726305" cy="16300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 your templates, iterate over messages to display them. Example: {% if messages %} &lt;ul&gt; {% for message in messages %} &lt;li&gt;{{ message }}&lt;/li&gt; {% endfor %} &lt;/ul&gt; {% endif %}.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8EFE2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1-d2nf7lp8bjvh7rlj0730.png"/>
          <p:cNvPicPr>
            <a:picLocks noChangeAspect="1"/>
          </p:cNvPicPr>
          <p:nvPr/>
        </p:nvPicPr>
        <p:blipFill>
          <a:blip r:embed="rId3"/>
          <a:srcRect t="3" b="3"/>
          <a:stretch/>
        </p:blipFill>
        <p:spPr>
          <a:xfrm>
            <a:off x="2712085" y="1330325"/>
            <a:ext cx="9479915" cy="53124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Static vs Media Handling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61720" y="387985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Static and Media Files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61720" y="4278630"/>
            <a:ext cx="4521200" cy="16300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Static files include CSS, JS, and images that do not change dynamically. Media files are uploaded by users. Configure STATIC_URL and MEDIA_URL in settings.py to manage these files effectively.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1047</Words>
  <Application>Microsoft Office PowerPoint</Application>
  <PresentationFormat>Widescreen</PresentationFormat>
  <Paragraphs>115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Advanced &amp; Integration</dc:title>
  <dc:subject>Django Advanced &amp; Integration</dc:subject>
  <dc:creator>Kimi</dc:creator>
  <cp:lastModifiedBy>Sean</cp:lastModifiedBy>
  <cp:revision>2</cp:revision>
  <dcterms:created xsi:type="dcterms:W3CDTF">2025-12-04T06:58:26Z</dcterms:created>
  <dcterms:modified xsi:type="dcterms:W3CDTF">2025-12-04T06:59:09Z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{"Label":"Django Advanced &amp; Integration","ContentProducer":"001191110108MACG2KBH8F10000","ProduceID":"d4oj17h36ak50u7sfkj0","ReservedCode1":"","ContentPropagator":"001191110108MACG2KBH8F20000","PropagateID":"d4oj17h36ak50u7sfkj0","ReservedCode2":""}</vt:lpwstr>
  </property>
</Properties>
</file>